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3" r:id="rId4"/>
    <p:sldId id="285" r:id="rId5"/>
    <p:sldId id="286" r:id="rId6"/>
    <p:sldId id="284" r:id="rId7"/>
    <p:sldId id="288" r:id="rId8"/>
    <p:sldId id="289" r:id="rId9"/>
    <p:sldId id="295" r:id="rId10"/>
    <p:sldId id="290" r:id="rId11"/>
    <p:sldId id="291" r:id="rId12"/>
    <p:sldId id="298" r:id="rId13"/>
    <p:sldId id="296" r:id="rId14"/>
    <p:sldId id="297" r:id="rId15"/>
    <p:sldId id="299" r:id="rId16"/>
    <p:sldId id="294" r:id="rId17"/>
    <p:sldId id="300" r:id="rId18"/>
    <p:sldId id="301" r:id="rId19"/>
    <p:sldId id="293" r:id="rId20"/>
    <p:sldId id="278" r:id="rId21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23"/>
    </p:embeddedFont>
    <p:embeddedFont>
      <p:font typeface="경기천년제목 Bold" panose="02020803020101020101" pitchFamily="18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D3D"/>
    <a:srgbClr val="E3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85106" autoAdjust="0"/>
  </p:normalViewPr>
  <p:slideViewPr>
    <p:cSldViewPr snapToGrid="0">
      <p:cViewPr varScale="1">
        <p:scale>
          <a:sx n="60" d="100"/>
          <a:sy n="60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33DDE-903C-4F5C-B43F-74C596815A05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25CC0-F9C7-48F8-8D7B-E7FEE5EE0B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4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25CC0-F9C7-48F8-8D7B-E7FEE5EE0B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86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프로토타입을 만들어 테스트 돌입</a:t>
            </a:r>
            <a:endParaRPr lang="en-US" altLang="ko-KR" dirty="0"/>
          </a:p>
          <a:p>
            <a:r>
              <a:rPr lang="ko-KR" altLang="en-US" dirty="0"/>
              <a:t>테스트</a:t>
            </a:r>
            <a:endParaRPr lang="en-US" altLang="ko-KR" dirty="0"/>
          </a:p>
          <a:p>
            <a:r>
              <a:rPr lang="en-US" altLang="ko-KR" dirty="0"/>
              <a:t>: 1. </a:t>
            </a:r>
            <a:r>
              <a:rPr lang="ko-KR" altLang="en-US" dirty="0"/>
              <a:t>가상으로 설정한 노선도 정류장 범위에 차량이 위치하면 해당 정류장의 정보를 불러오는지 확인</a:t>
            </a:r>
            <a:endParaRPr lang="en-US" altLang="ko-KR" dirty="0"/>
          </a:p>
          <a:p>
            <a:r>
              <a:rPr lang="en-US" altLang="ko-KR" dirty="0"/>
              <a:t>	-&gt; </a:t>
            </a:r>
            <a:r>
              <a:rPr lang="ko-KR" altLang="en-US" dirty="0"/>
              <a:t>정류장 정보 </a:t>
            </a:r>
            <a:r>
              <a:rPr lang="en-US" altLang="ko-KR" dirty="0"/>
              <a:t>(</a:t>
            </a:r>
            <a:r>
              <a:rPr lang="ko-KR" altLang="en-US" dirty="0" err="1"/>
              <a:t>입차하는</a:t>
            </a:r>
            <a:r>
              <a:rPr lang="ko-KR" altLang="en-US" dirty="0"/>
              <a:t> 정류장 이름</a:t>
            </a:r>
            <a:r>
              <a:rPr lang="en-US" altLang="ko-KR" dirty="0"/>
              <a:t>, </a:t>
            </a:r>
            <a:r>
              <a:rPr lang="ko-KR" altLang="en-US" dirty="0"/>
              <a:t>다음 목적지인 정류장 이름</a:t>
            </a:r>
            <a:r>
              <a:rPr lang="en-US" altLang="ko-KR" dirty="0"/>
              <a:t>, </a:t>
            </a:r>
            <a:r>
              <a:rPr lang="ko-KR" altLang="en-US" dirty="0"/>
              <a:t>해당 정류장의 </a:t>
            </a:r>
            <a:r>
              <a:rPr lang="ko-KR" altLang="en-US" dirty="0" err="1"/>
              <a:t>승하차</a:t>
            </a:r>
            <a:r>
              <a:rPr lang="ko-KR" altLang="en-US" dirty="0"/>
              <a:t> 인원 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_&gt; </a:t>
            </a:r>
            <a:r>
              <a:rPr lang="ko-KR" altLang="en-US" dirty="0" err="1"/>
              <a:t>승하차</a:t>
            </a:r>
            <a:r>
              <a:rPr lang="ko-KR" altLang="en-US" dirty="0"/>
              <a:t> 인원이 있으면 지도 아래에 </a:t>
            </a:r>
            <a:r>
              <a:rPr lang="ko-KR" altLang="en-US" dirty="0" err="1"/>
              <a:t>승하차</a:t>
            </a:r>
            <a:r>
              <a:rPr lang="ko-KR" altLang="en-US" dirty="0"/>
              <a:t> 인원이 있다는 글씨가 표시됨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해당 정류장에 </a:t>
            </a:r>
            <a:r>
              <a:rPr lang="ko-KR" altLang="en-US" dirty="0" err="1"/>
              <a:t>승하차</a:t>
            </a:r>
            <a:r>
              <a:rPr lang="ko-KR" altLang="en-US" dirty="0"/>
              <a:t> 예약이 있다는 것은 예약정보의 버스의 번호</a:t>
            </a:r>
            <a:r>
              <a:rPr lang="en-US" altLang="ko-KR" dirty="0"/>
              <a:t>, </a:t>
            </a:r>
            <a:r>
              <a:rPr lang="ko-KR" altLang="en-US" dirty="0"/>
              <a:t>예약일자</a:t>
            </a:r>
            <a:r>
              <a:rPr lang="en-US" altLang="ko-KR" dirty="0"/>
              <a:t>, </a:t>
            </a:r>
            <a:r>
              <a:rPr lang="ko-KR" altLang="en-US" dirty="0"/>
              <a:t>승차 정류장</a:t>
            </a:r>
            <a:r>
              <a:rPr lang="en-US" altLang="ko-KR" dirty="0"/>
              <a:t>, </a:t>
            </a:r>
            <a:r>
              <a:rPr lang="ko-KR" altLang="en-US" dirty="0"/>
              <a:t>하차 정류장</a:t>
            </a:r>
            <a:r>
              <a:rPr lang="en-US" altLang="ko-KR" dirty="0"/>
              <a:t> </a:t>
            </a:r>
            <a:r>
              <a:rPr lang="ko-KR" altLang="en-US" dirty="0"/>
              <a:t>등 여러가지 정보를 확인하여 알아냄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 후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가장 큰 점으로 정류장에 들어갈 때 소리 등의 피드백이 없어 불편했다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618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소리 최대 </a:t>
            </a:r>
            <a:r>
              <a:rPr lang="en-US" altLang="ko-KR" dirty="0"/>
              <a:t>(15</a:t>
            </a:r>
            <a:r>
              <a:rPr lang="ko-KR" altLang="en-US" dirty="0"/>
              <a:t>초 부근 이동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30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주행 테스트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위치 관련해서 문제점도 같이 보임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969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논의 사항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779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논의 사항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79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논의 사항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79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주차부터 시작된 블루투스 </a:t>
            </a:r>
            <a:r>
              <a:rPr lang="ko-KR" altLang="en-US" dirty="0" err="1"/>
              <a:t>아두이노</a:t>
            </a:r>
            <a:r>
              <a:rPr lang="ko-KR" altLang="en-US" dirty="0"/>
              <a:t> 자동 </a:t>
            </a:r>
            <a:r>
              <a:rPr lang="ko-KR" altLang="en-US" dirty="0" err="1"/>
              <a:t>페어링</a:t>
            </a:r>
            <a:r>
              <a:rPr lang="ko-KR" altLang="en-US" dirty="0"/>
              <a:t> 연구도 김민석 학생</a:t>
            </a:r>
            <a:r>
              <a:rPr lang="en-US" altLang="ko-KR" dirty="0"/>
              <a:t>, </a:t>
            </a:r>
            <a:r>
              <a:rPr lang="ko-KR" altLang="en-US" dirty="0"/>
              <a:t>김종민 학생 주도 아래 지속해서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연구 배경의 전체적인 배경은 보이는 화면과 같으며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후 정류장 </a:t>
            </a:r>
            <a:r>
              <a:rPr lang="ko-KR" altLang="en-US" dirty="0" err="1"/>
              <a:t>입출차</a:t>
            </a:r>
            <a:r>
              <a:rPr lang="ko-KR" altLang="en-US" dirty="0"/>
              <a:t> 처리에 도입할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9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연구와 관련된 테스트도 지속적으로 진행 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51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585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플로우차트</a:t>
            </a:r>
            <a:r>
              <a:rPr lang="ko-KR" altLang="en-US" dirty="0"/>
              <a:t> 확대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5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25CC0-F9C7-48F8-8D7B-E7FEE5EE0B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93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9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맴버</a:t>
            </a:r>
            <a:r>
              <a:rPr lang="ko-KR" altLang="en-US" dirty="0"/>
              <a:t> 확대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58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맴버</a:t>
            </a:r>
            <a:r>
              <a:rPr lang="ko-KR" altLang="en-US" dirty="0"/>
              <a:t> 확대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60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개발도구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76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간트차트</a:t>
            </a:r>
            <a:r>
              <a:rPr lang="ko-KR" altLang="en-US" dirty="0"/>
              <a:t> 확대할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418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주차에 버스기사 클라이언트 </a:t>
            </a:r>
            <a:r>
              <a:rPr lang="ko-KR" altLang="en-US" dirty="0" err="1"/>
              <a:t>목업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36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주차에 버스정류장 입차 처리 구상</a:t>
            </a:r>
            <a:endParaRPr lang="en-US" altLang="ko-KR" dirty="0"/>
          </a:p>
          <a:p>
            <a:r>
              <a:rPr lang="ko-KR" altLang="en-US" dirty="0"/>
              <a:t>이번 </a:t>
            </a:r>
            <a:r>
              <a:rPr lang="en-US" altLang="ko-KR" dirty="0"/>
              <a:t>6</a:t>
            </a:r>
            <a:r>
              <a:rPr lang="ko-KR" altLang="en-US" dirty="0"/>
              <a:t>주차에는 이를 본격적으로 개발 착수</a:t>
            </a:r>
            <a:endParaRPr lang="en-US" altLang="ko-KR" dirty="0"/>
          </a:p>
          <a:p>
            <a:r>
              <a:rPr lang="ko-KR" altLang="en-US" dirty="0"/>
              <a:t>따라서 해당 입차 처리를 테스트해보기 위해 프로토타입을 개발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992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가상의 노선과 정류장 설정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위에서부터 테스트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테스트</a:t>
            </a:r>
            <a:r>
              <a:rPr lang="en-US" altLang="ko-KR" dirty="0"/>
              <a:t>1</a:t>
            </a:r>
            <a:r>
              <a:rPr lang="ko-KR" altLang="en-US" dirty="0"/>
              <a:t>번의 시작점은 동신빌라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2</a:t>
            </a:r>
            <a:r>
              <a:rPr lang="ko-KR" altLang="en-US" dirty="0"/>
              <a:t>번의 시작점은 목원대학교입구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25CC0-F9C7-48F8-8D7B-E7FEE5EE0B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89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DE762-B21B-8B83-1129-994C291E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D9BDC6-8666-C507-A8D0-485DC8E54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42C80-A0AC-55C1-DF12-FCB0BB7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CD3DC-1E85-4FCF-AEA7-ADA690A2BB3F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07A6A-49D0-A90B-6A29-6466AB51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7C91B-3F08-841A-CEBE-747233DA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145" y="69852"/>
            <a:ext cx="2743200" cy="365125"/>
          </a:xfrm>
        </p:spPr>
        <p:txBody>
          <a:bodyPr/>
          <a:lstStyle>
            <a:lvl1pPr algn="r">
              <a:defRPr b="1">
                <a:latin typeface="08서울남산체 EB" panose="02020603020101020101" pitchFamily="18" charset="-127"/>
                <a:ea typeface="08서울남산체 EB" panose="02020603020101020101" pitchFamily="18" charset="-127"/>
              </a:defRPr>
            </a:lvl1pPr>
          </a:lstStyle>
          <a:p>
            <a:r>
              <a:rPr lang="en-US" altLang="ko-KR" dirty="0"/>
              <a:t>- </a:t>
            </a:r>
            <a:fld id="{F1929BA6-F0E8-437A-ABAE-19C5B19FD8AC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92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FCA04-7139-0604-261C-A19A684E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A88091-52F1-3502-10F8-915EE1D93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25DAC-6727-2F5D-39A3-4F5F2A78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1A4B7-D379-4B11-BA3F-C57F8DE17E6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DAB26-F8F9-94D5-51BE-8D6E907F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556D1-A6BD-D29D-DF55-EE7CE4CA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C947A2-9525-87C8-6E1A-C7B64A8B8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E36B85-6D8A-990D-0124-4A12328B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3B125-4926-9590-871C-2A5AA81D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569D-8F78-4418-8984-EFE567D9D664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3D2AF-209A-71AF-3F9D-2797A1F6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22E94-AA66-54B6-475A-9150E3CB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EA2A-8455-A0E8-F335-0796320C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D22A7-E69B-DB7D-B6A5-2F0EC903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F3427-C7BB-B53D-6307-CC88263A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B71B-BE14-4E27-998A-01C78FE5D43A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ECF25-D85F-DAF4-9BC0-6747EC24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A016A-1627-E702-FFC5-96C90315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0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842F9-6EF4-B860-B3BD-1528CCAF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955D8-F393-F4CD-E390-36EE57247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37367-51D3-B49F-79F1-B028282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8619-2B12-469D-A400-7B25907E57D2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411A-151A-37D8-1984-CB51D433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6B97D-B107-6903-A343-BC97AB6F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16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1B69-4BA1-303A-D11E-0D1914CF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31A7DD-1F2C-9266-C04C-FE21037DC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A32548-55D7-2445-722B-DFD9B53E4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CEB17-32CB-9ED0-C7A7-D891D72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BE3-4C95-431E-A020-BFBD904D7F73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A04D5-474F-7218-F0CE-EE343D6D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1ED021-E58D-9B95-A105-79D32C4C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1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A587C-C6A3-0E2C-814F-CB16A2F7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BF8B1A-6C65-5295-2EB9-BE61424ED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AE116-A10C-E18D-C1E8-983DF53C4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D5DD57-7509-D6E9-6823-CB957E542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3073F7-18A1-551D-89BE-E86DA9BEE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DAF9D-063D-A28E-E74C-C0236C7A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5D25-AF61-4759-8F34-0FB35FAB687F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621011-AF4A-B835-6415-07E6038F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3F593-1373-B5B0-45C1-51D9B9A0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2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4664F-7567-2538-8B63-CDA0B47A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DC2CC2-1FE1-C3CC-6243-CE3ABA7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38211-2949-4B3A-B549-8AF1BC726DF2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144AD-0ADD-2ABA-3094-06A759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90108-5D20-B537-1DC4-E9553FEA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EB25AF-7089-250B-0155-A00CEBCB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5A36-7827-4E47-BD8B-EFB22DEDF20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A6512-149C-240F-8966-590D84E8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0B19A-A934-BABB-DEBD-D377F41E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BE90-3B8F-7821-92CA-277CA094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F40F2-97E5-F728-2C92-9D32816B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C84DD5-B700-4107-D954-34E5DDBE3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882FA6-FD0B-571D-05A3-3F3692F7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54E5-0E5E-4CF1-A0C7-29D571659C01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AFADB9-5402-765E-A108-B22146F2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66482-65AB-A0F0-33DE-5CC3E60D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9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7A13D-EECE-01BF-DB3F-43FE8725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3FE21-BAE3-D06C-4C3C-FD12AC0A3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3481D-280A-B77A-B34B-CE65ACE0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B21D3-3C19-9F68-8F0B-B6D4839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9153-D173-47CB-AA5A-4C8BC81FC248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A09DC-4132-4097-FFA4-F07BED9B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CBCE46-4416-DF56-A1EA-F65BC88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F11F42-99F3-42B1-8F3E-1A1B1B10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A8B79-2DD7-9F5F-0FDC-8CEB44EB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7305C-56D3-F10A-4F0E-1B46BB865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EF7D0-F287-429C-8918-4154A910F4EC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0A2DB-5E58-54BD-56F4-48687324D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04545" y="63103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1EA2D-C077-FA47-F1DD-F4FE50F60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9BA6-F0E8-437A-ABAE-19C5B19FD8A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9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2EE88-2B7F-4314-AA85-59786314399D}"/>
              </a:ext>
            </a:extLst>
          </p:cNvPr>
          <p:cNvSpPr/>
          <p:nvPr/>
        </p:nvSpPr>
        <p:spPr>
          <a:xfrm>
            <a:off x="0" y="2828835"/>
            <a:ext cx="12192000" cy="1200330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F72F8-EF9A-D024-691F-FFC42975C8D8}"/>
              </a:ext>
            </a:extLst>
          </p:cNvPr>
          <p:cNvSpPr txBox="1"/>
          <p:nvPr/>
        </p:nvSpPr>
        <p:spPr>
          <a:xfrm>
            <a:off x="1752599" y="2828835"/>
            <a:ext cx="868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School Bus Clicker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A5BB7-E29F-EEA7-0D50-6A32997C39CB}"/>
              </a:ext>
            </a:extLst>
          </p:cNvPr>
          <p:cNvSpPr/>
          <p:nvPr/>
        </p:nvSpPr>
        <p:spPr>
          <a:xfrm>
            <a:off x="0" y="2673488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39CB0-1223-CADC-78B7-BE7D45D7314D}"/>
              </a:ext>
            </a:extLst>
          </p:cNvPr>
          <p:cNvSpPr/>
          <p:nvPr/>
        </p:nvSpPr>
        <p:spPr>
          <a:xfrm>
            <a:off x="645459" y="4132726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8023C-61E8-05B4-11AA-F154EFEE0CF9}"/>
              </a:ext>
            </a:extLst>
          </p:cNvPr>
          <p:cNvSpPr txBox="1"/>
          <p:nvPr/>
        </p:nvSpPr>
        <p:spPr>
          <a:xfrm>
            <a:off x="-1" y="428807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김민석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김진  김종민  김정훈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31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961B5-37D6-3260-5F64-4C2F33B673A4}"/>
              </a:ext>
            </a:extLst>
          </p:cNvPr>
          <p:cNvSpPr txBox="1"/>
          <p:nvPr/>
        </p:nvSpPr>
        <p:spPr>
          <a:xfrm>
            <a:off x="215900" y="2613391"/>
            <a:ext cx="3487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입차 처리 테스트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월 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3985C-03DA-15B4-D956-126E68973415}"/>
              </a:ext>
            </a:extLst>
          </p:cNvPr>
          <p:cNvSpPr txBox="1"/>
          <p:nvPr/>
        </p:nvSpPr>
        <p:spPr>
          <a:xfrm>
            <a:off x="9114133" y="2951945"/>
            <a:ext cx="2505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주행 테스트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A20F27-A13A-B5EA-3154-819C837D46B5}"/>
              </a:ext>
            </a:extLst>
          </p:cNvPr>
          <p:cNvSpPr/>
          <p:nvPr/>
        </p:nvSpPr>
        <p:spPr>
          <a:xfrm>
            <a:off x="4167184" y="-4668"/>
            <a:ext cx="3857625" cy="6862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592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961B5-37D6-3260-5F64-4C2F33B673A4}"/>
              </a:ext>
            </a:extLst>
          </p:cNvPr>
          <p:cNvSpPr txBox="1"/>
          <p:nvPr/>
        </p:nvSpPr>
        <p:spPr>
          <a:xfrm>
            <a:off x="215900" y="2613391"/>
            <a:ext cx="3487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입차 처리 테스트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5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5091A-B40C-A7F6-101A-9ED7B0F6C70F}"/>
              </a:ext>
            </a:extLst>
          </p:cNvPr>
          <p:cNvSpPr txBox="1"/>
          <p:nvPr/>
        </p:nvSpPr>
        <p:spPr>
          <a:xfrm>
            <a:off x="9114133" y="2951945"/>
            <a:ext cx="2505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 입차 시</a:t>
            </a:r>
            <a:endParaRPr lang="en-US" altLang="ko-KR" sz="28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소리 피드백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93DB1B-F1CB-CEE1-C554-8CB4A41CC8CB}"/>
              </a:ext>
            </a:extLst>
          </p:cNvPr>
          <p:cNvSpPr/>
          <p:nvPr/>
        </p:nvSpPr>
        <p:spPr>
          <a:xfrm>
            <a:off x="4167184" y="-4668"/>
            <a:ext cx="3857625" cy="6862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302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961B5-37D6-3260-5F64-4C2F33B673A4}"/>
              </a:ext>
            </a:extLst>
          </p:cNvPr>
          <p:cNvSpPr txBox="1"/>
          <p:nvPr/>
        </p:nvSpPr>
        <p:spPr>
          <a:xfrm>
            <a:off x="215900" y="2613391"/>
            <a:ext cx="3487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입차 처리 테스트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5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5091A-B40C-A7F6-101A-9ED7B0F6C70F}"/>
              </a:ext>
            </a:extLst>
          </p:cNvPr>
          <p:cNvSpPr txBox="1"/>
          <p:nvPr/>
        </p:nvSpPr>
        <p:spPr>
          <a:xfrm>
            <a:off x="9114133" y="3167389"/>
            <a:ext cx="2505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주행 테스트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65A78C-253A-9D11-0E0A-E79EEF6B00ED}"/>
              </a:ext>
            </a:extLst>
          </p:cNvPr>
          <p:cNvSpPr/>
          <p:nvPr/>
        </p:nvSpPr>
        <p:spPr>
          <a:xfrm>
            <a:off x="4167184" y="-4668"/>
            <a:ext cx="3857625" cy="6862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영상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52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FD30CB-F5C9-F17B-D70C-45019F75DF01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 입차 처리 구상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F3140-B970-C4C6-F60C-FBCADBF1E91C}"/>
              </a:ext>
            </a:extLst>
          </p:cNvPr>
          <p:cNvSpPr txBox="1"/>
          <p:nvPr/>
        </p:nvSpPr>
        <p:spPr>
          <a:xfrm>
            <a:off x="0" y="1534552"/>
            <a:ext cx="12192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논의 사항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GPS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좌표를 기준삼아 버스가 정류장에 접근하는 지를 파악하기 때문에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지나간 정류장에 다시 접근해도 해당 정류장의 정보를 가져온다</a:t>
            </a:r>
            <a:r>
              <a:rPr lang="en-US" altLang="ko-KR" sz="32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예를 들어 정류장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A -&gt; B -&gt; C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를 지나는 버스가 있을 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 </a:t>
            </a:r>
            <a:r>
              <a:rPr lang="ko-KR" altLang="en-US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정류장을 지나 </a:t>
            </a:r>
            <a:r>
              <a:rPr lang="en-US" altLang="ko-KR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B, C </a:t>
            </a:r>
            <a:r>
              <a:rPr lang="ko-KR" altLang="en-US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정류장에 갔음에도 다시 </a:t>
            </a:r>
            <a:r>
              <a:rPr lang="en-US" altLang="ko-KR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 </a:t>
            </a:r>
            <a:r>
              <a:rPr lang="ko-KR" altLang="en-US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 근처로 가면</a:t>
            </a:r>
            <a:r>
              <a:rPr lang="en-US" altLang="ko-KR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정류장의 정보를 가져온다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.)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-&gt; 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 타임스탬프 기록 등 관련 내용 논의 중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319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FD30CB-F5C9-F17B-D70C-45019F75DF01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 입차 처리 구상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F3140-B970-C4C6-F60C-FBCADBF1E91C}"/>
              </a:ext>
            </a:extLst>
          </p:cNvPr>
          <p:cNvSpPr txBox="1"/>
          <p:nvPr/>
        </p:nvSpPr>
        <p:spPr>
          <a:xfrm>
            <a:off x="0" y="1534552"/>
            <a:ext cx="1219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논의 사항 </a:t>
            </a:r>
            <a:r>
              <a:rPr lang="en-US" altLang="ko-KR" sz="32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접근하는 정류장에 예약정보 유무에 관계 없이 무조건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벨이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울린다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-&gt; 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예약정보가 있을 때만</a:t>
            </a:r>
            <a:endParaRPr lang="en-US" altLang="ko-KR" sz="28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승차 희망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하차 희망 학생이 있을 경우에만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벨이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울리도록 변경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04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FD30CB-F5C9-F17B-D70C-45019F75DF01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 입차 처리 구상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F3140-B970-C4C6-F60C-FBCADBF1E91C}"/>
              </a:ext>
            </a:extLst>
          </p:cNvPr>
          <p:cNvSpPr txBox="1"/>
          <p:nvPr/>
        </p:nvSpPr>
        <p:spPr>
          <a:xfrm>
            <a:off x="0" y="1534552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논의 사항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3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간혹 실제 위치와 디바이스에 표시된 위치가 다른 경우가 있다</a:t>
            </a:r>
            <a:r>
              <a:rPr lang="en-US" altLang="ko-KR" sz="32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-&gt; 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디바이스의 위치 센서 등 하드웨어적 부분도 있겠지만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GPS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받아오는 부분에 대하여 알고리즘 개선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57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그 외 연구 내용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3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B0F07D-FD3C-3D17-DBB4-AD830B311300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블루투스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아두이노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자동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페어링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연구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3F3F35-2E86-D876-8261-9BD99029E0BF}"/>
              </a:ext>
            </a:extLst>
          </p:cNvPr>
          <p:cNvGrpSpPr/>
          <p:nvPr/>
        </p:nvGrpSpPr>
        <p:grpSpPr>
          <a:xfrm>
            <a:off x="1460339" y="1874784"/>
            <a:ext cx="2523281" cy="2728780"/>
            <a:chOff x="1657109" y="1914597"/>
            <a:chExt cx="2523281" cy="2728780"/>
          </a:xfrm>
        </p:grpSpPr>
        <p:pic>
          <p:nvPicPr>
            <p:cNvPr id="4" name="그래픽 3" descr="버스 단색으로 채워진">
              <a:extLst>
                <a:ext uri="{FF2B5EF4-FFF2-40B4-BE49-F238E27FC236}">
                  <a16:creationId xmlns:a16="http://schemas.microsoft.com/office/drawing/2014/main" id="{398CEA7B-682B-4534-210E-08C95D5E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57109" y="2214623"/>
              <a:ext cx="2428754" cy="2428754"/>
            </a:xfrm>
            <a:prstGeom prst="rect">
              <a:avLst/>
            </a:prstGeom>
          </p:spPr>
        </p:pic>
        <p:pic>
          <p:nvPicPr>
            <p:cNvPr id="15" name="그래픽 14" descr="WiFi 단색으로 채워진">
              <a:extLst>
                <a:ext uri="{FF2B5EF4-FFF2-40B4-BE49-F238E27FC236}">
                  <a16:creationId xmlns:a16="http://schemas.microsoft.com/office/drawing/2014/main" id="{42EFCCE4-6340-1533-77BD-C0222A2D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65990" y="191459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EDA4B0-D5E9-6FED-C9B6-BD451844B00E}"/>
              </a:ext>
            </a:extLst>
          </p:cNvPr>
          <p:cNvGrpSpPr/>
          <p:nvPr/>
        </p:nvGrpSpPr>
        <p:grpSpPr>
          <a:xfrm>
            <a:off x="8881642" y="1151321"/>
            <a:ext cx="2428754" cy="3275725"/>
            <a:chOff x="8106139" y="960384"/>
            <a:chExt cx="2428754" cy="32757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DA8D20-D874-506A-03D2-7FBE6E1A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139" y="1807355"/>
              <a:ext cx="2428754" cy="2428754"/>
            </a:xfrm>
            <a:prstGeom prst="rect">
              <a:avLst/>
            </a:prstGeom>
          </p:spPr>
        </p:pic>
        <p:pic>
          <p:nvPicPr>
            <p:cNvPr id="19" name="그래픽 18" descr="WiFi 단색으로 채워진">
              <a:extLst>
                <a:ext uri="{FF2B5EF4-FFF2-40B4-BE49-F238E27FC236}">
                  <a16:creationId xmlns:a16="http://schemas.microsoft.com/office/drawing/2014/main" id="{FE45EAF6-C709-C7F8-CABB-A6EF8873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98735" y="960384"/>
              <a:ext cx="914400" cy="914400"/>
            </a:xfrm>
            <a:prstGeom prst="rect">
              <a:avLst/>
            </a:prstGeom>
          </p:spPr>
        </p:pic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25184D5-2A93-5849-81E1-9275AE9093EF}"/>
              </a:ext>
            </a:extLst>
          </p:cNvPr>
          <p:cNvCxnSpPr/>
          <p:nvPr/>
        </p:nvCxnSpPr>
        <p:spPr>
          <a:xfrm flipV="1">
            <a:off x="4271058" y="1608521"/>
            <a:ext cx="4514127" cy="5662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A97199-80D2-AB77-4CD7-22EA1476BD95}"/>
              </a:ext>
            </a:extLst>
          </p:cNvPr>
          <p:cNvSpPr txBox="1"/>
          <p:nvPr/>
        </p:nvSpPr>
        <p:spPr>
          <a:xfrm rot="21162312">
            <a:off x="3793774" y="1408466"/>
            <a:ext cx="5127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버스의 센서와 정류장의 센서가 연결될 시</a:t>
            </a:r>
            <a:r>
              <a:rPr lang="en-US" altLang="ko-KR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42A482-B10D-6C19-4A3F-4889D2CC04CB}"/>
              </a:ext>
            </a:extLst>
          </p:cNvPr>
          <p:cNvCxnSpPr>
            <a:cxnSpLocks/>
          </p:cNvCxnSpPr>
          <p:nvPr/>
        </p:nvCxnSpPr>
        <p:spPr>
          <a:xfrm flipH="1">
            <a:off x="3992301" y="3128925"/>
            <a:ext cx="5105400" cy="837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59556A-4E47-AD0E-A230-A6E98AB7ACB6}"/>
              </a:ext>
            </a:extLst>
          </p:cNvPr>
          <p:cNvSpPr txBox="1"/>
          <p:nvPr/>
        </p:nvSpPr>
        <p:spPr>
          <a:xfrm>
            <a:off x="3964328" y="3330564"/>
            <a:ext cx="5127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해당 정류장의 정보 제공</a:t>
            </a:r>
            <a:endParaRPr lang="en-US" altLang="ko-KR" sz="20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정류장 이름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승하차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인원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DA1A02-BF9A-1BB8-859D-5F3415C013B6}"/>
              </a:ext>
            </a:extLst>
          </p:cNvPr>
          <p:cNvSpPr txBox="1"/>
          <p:nvPr/>
        </p:nvSpPr>
        <p:spPr>
          <a:xfrm>
            <a:off x="0" y="513230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연구 이후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GPS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값과 센서 값을 동시에 비교하여</a:t>
            </a:r>
            <a:endParaRPr lang="en-US" altLang="ko-KR" sz="28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더욱 더 안정적인 버스 입차 처리 시스템을 구축하고자 함</a:t>
            </a:r>
            <a:endParaRPr lang="en-US" altLang="ko-KR" sz="28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F7D248-3647-4F00-EB81-6467FB6F35F2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DC227E-3DAF-1142-41CF-59E67B21E3D0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2AC204-6579-17AC-CC7B-C2B81355DCB9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김민석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김종민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AC1BF4-440C-6329-59AA-76B517F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05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그 외 연구 내용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3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B0F07D-FD3C-3D17-DBB4-AD830B311300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블루투스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아두이노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자동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페어링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연구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0AD9E5-6F51-1CFA-DCE7-8267A20607FE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5F06BB-9809-4971-9B9F-B9402934FB3A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175591-C042-C5FC-5DCA-AE3990F3D531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김민석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김종민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3CCFDF-439A-10AC-C02C-E3F5ADA5582A}"/>
              </a:ext>
            </a:extLst>
          </p:cNvPr>
          <p:cNvGrpSpPr/>
          <p:nvPr/>
        </p:nvGrpSpPr>
        <p:grpSpPr>
          <a:xfrm>
            <a:off x="2295766" y="748406"/>
            <a:ext cx="7600467" cy="4460742"/>
            <a:chOff x="4552950" y="620544"/>
            <a:chExt cx="6357395" cy="3615791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53330235-E2D0-537A-0AC2-9B21EF1A2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8" b="38228"/>
            <a:stretch/>
          </p:blipFill>
          <p:spPr>
            <a:xfrm>
              <a:off x="4552950" y="620545"/>
              <a:ext cx="3086100" cy="3615790"/>
            </a:xfrm>
            <a:prstGeom prst="rect">
              <a:avLst/>
            </a:prstGeom>
            <a:ln w="57150">
              <a:solidFill>
                <a:srgbClr val="CB3D3D"/>
              </a:solidFill>
            </a:ln>
          </p:spPr>
        </p:pic>
        <p:pic>
          <p:nvPicPr>
            <p:cNvPr id="14" name="그림 13" descr="테이블이(가) 표시된 사진&#10;&#10;자동 생성된 설명">
              <a:extLst>
                <a:ext uri="{FF2B5EF4-FFF2-40B4-BE49-F238E27FC236}">
                  <a16:creationId xmlns:a16="http://schemas.microsoft.com/office/drawing/2014/main" id="{02E3E696-1508-47EB-82F4-C14F735C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8" b="38228"/>
            <a:stretch/>
          </p:blipFill>
          <p:spPr>
            <a:xfrm>
              <a:off x="7824245" y="620544"/>
              <a:ext cx="3086100" cy="3615791"/>
            </a:xfrm>
            <a:prstGeom prst="rect">
              <a:avLst/>
            </a:prstGeom>
            <a:ln w="57150">
              <a:solidFill>
                <a:srgbClr val="CB3D3D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8607F3-96D6-3A37-0D4E-BF00F529BA66}"/>
              </a:ext>
            </a:extLst>
          </p:cNvPr>
          <p:cNvSpPr txBox="1"/>
          <p:nvPr/>
        </p:nvSpPr>
        <p:spPr>
          <a:xfrm>
            <a:off x="0" y="559881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블루투스 통신 모듈 </a:t>
            </a:r>
            <a:r>
              <a:rPr lang="en-US" altLang="ko-KR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HC-06</a:t>
            </a: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 애플리케이션 클라이언트와의 </a:t>
            </a:r>
            <a:r>
              <a:rPr lang="ko-KR" altLang="en-US" sz="2400" dirty="0" err="1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페어링</a:t>
            </a: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테스트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5CB68-2985-2A6C-35CA-6E144ED6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그 외 연구 내용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3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B0F07D-FD3C-3D17-DBB4-AD830B311300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블루투스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아두이노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자동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페어링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연구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0AD9E5-6F51-1CFA-DCE7-8267A20607FE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5F06BB-9809-4971-9B9F-B9402934FB3A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175591-C042-C5FC-5DCA-AE3990F3D531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김민석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김종민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5CB68-2985-2A6C-35CA-6E144ED6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2896864-C058-A5F3-64E3-2DB638E76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"/>
          <a:stretch/>
        </p:blipFill>
        <p:spPr>
          <a:xfrm>
            <a:off x="3729135" y="620545"/>
            <a:ext cx="4733729" cy="61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09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그 외 연구 내용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3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F7D248-3647-4F00-EB81-6467FB6F35F2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DC227E-3DAF-1142-41CF-59E67B21E3D0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2AC204-6579-17AC-CC7B-C2B81355DCB9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김민석</a:t>
              </a:r>
              <a:r>
                <a:rPr lang="en-US" altLang="ko-KR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, </a:t>
              </a:r>
              <a:r>
                <a:rPr lang="ko-KR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김종민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AC1BF4-440C-6329-59AA-76B517FD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2FC1E79-B32C-97C9-3314-34799F508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40" y="69852"/>
            <a:ext cx="7534519" cy="671829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2775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8147A-014A-980C-E263-F61289EE1CC3}"/>
              </a:ext>
            </a:extLst>
          </p:cNvPr>
          <p:cNvSpPr/>
          <p:nvPr/>
        </p:nvSpPr>
        <p:spPr>
          <a:xfrm>
            <a:off x="6343650" y="4641823"/>
            <a:ext cx="2038350" cy="8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3428FE-5CF9-6B98-B74B-3B06C3C9C930}"/>
              </a:ext>
            </a:extLst>
          </p:cNvPr>
          <p:cNvSpPr/>
          <p:nvPr/>
        </p:nvSpPr>
        <p:spPr>
          <a:xfrm>
            <a:off x="1566776" y="0"/>
            <a:ext cx="1837764" cy="5585012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FA7EB-B6EB-2CD2-181F-BB858926F622}"/>
              </a:ext>
            </a:extLst>
          </p:cNvPr>
          <p:cNvSpPr txBox="1"/>
          <p:nvPr/>
        </p:nvSpPr>
        <p:spPr>
          <a:xfrm>
            <a:off x="1946888" y="2693894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목차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678E70-0D27-0BD4-092A-5E0CD221171B}"/>
              </a:ext>
            </a:extLst>
          </p:cNvPr>
          <p:cNvGrpSpPr/>
          <p:nvPr/>
        </p:nvGrpSpPr>
        <p:grpSpPr>
          <a:xfrm>
            <a:off x="4249271" y="923365"/>
            <a:ext cx="6723530" cy="1362635"/>
            <a:chOff x="4267200" y="923365"/>
            <a:chExt cx="6723530" cy="13626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760E7C-02FD-5C85-0DF7-FB45A2C88C2F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1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9021FD-E784-95E6-BF36-697AE9F9E81F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945E04-4818-5329-CBA5-51593276D438}"/>
              </a:ext>
            </a:extLst>
          </p:cNvPr>
          <p:cNvGrpSpPr/>
          <p:nvPr/>
        </p:nvGrpSpPr>
        <p:grpSpPr>
          <a:xfrm flipH="1">
            <a:off x="4249271" y="2572871"/>
            <a:ext cx="6723530" cy="1362635"/>
            <a:chOff x="4267200" y="923365"/>
            <a:chExt cx="6723530" cy="13626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4AE02F-C31C-26A4-AED2-A3A0D39A1239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D6FF324-951D-CF5D-939E-D08DE95E48DC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918CFE-08D0-C8E7-0034-1953666B478C}"/>
              </a:ext>
            </a:extLst>
          </p:cNvPr>
          <p:cNvGrpSpPr/>
          <p:nvPr/>
        </p:nvGrpSpPr>
        <p:grpSpPr>
          <a:xfrm>
            <a:off x="4249271" y="4222377"/>
            <a:ext cx="6723530" cy="1362635"/>
            <a:chOff x="4267200" y="923365"/>
            <a:chExt cx="6723530" cy="136263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4058F7-1001-4D5C-C77B-DDAC2409EDE8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3</a:t>
              </a:r>
              <a:endPara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F277B-63CE-3F76-9744-01FC5C5AB28F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5718748" y="1143018"/>
            <a:ext cx="4526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5D83F-49D8-2CE2-8B0B-89799358532B}"/>
              </a:ext>
            </a:extLst>
          </p:cNvPr>
          <p:cNvSpPr txBox="1"/>
          <p:nvPr/>
        </p:nvSpPr>
        <p:spPr>
          <a:xfrm>
            <a:off x="5531224" y="2792523"/>
            <a:ext cx="3951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개발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4CCF7-1EFE-50F7-839D-04A562458A47}"/>
              </a:ext>
            </a:extLst>
          </p:cNvPr>
          <p:cNvSpPr txBox="1"/>
          <p:nvPr/>
        </p:nvSpPr>
        <p:spPr>
          <a:xfrm>
            <a:off x="5718747" y="4442029"/>
            <a:ext cx="525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그 외 연구 내용</a:t>
            </a:r>
          </a:p>
        </p:txBody>
      </p:sp>
    </p:spTree>
    <p:extLst>
      <p:ext uri="{BB962C8B-B14F-4D97-AF65-F5344CB8AC3E}">
        <p14:creationId xmlns:p14="http://schemas.microsoft.com/office/powerpoint/2010/main" val="146437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2EE88-2B7F-4314-AA85-59786314399D}"/>
              </a:ext>
            </a:extLst>
          </p:cNvPr>
          <p:cNvSpPr/>
          <p:nvPr/>
        </p:nvSpPr>
        <p:spPr>
          <a:xfrm>
            <a:off x="0" y="2828835"/>
            <a:ext cx="12192000" cy="1200330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F72F8-EF9A-D024-691F-FFC42975C8D8}"/>
              </a:ext>
            </a:extLst>
          </p:cNvPr>
          <p:cNvSpPr txBox="1"/>
          <p:nvPr/>
        </p:nvSpPr>
        <p:spPr>
          <a:xfrm>
            <a:off x="1752599" y="2828835"/>
            <a:ext cx="8686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School Bus Clicker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주차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A5BB7-E29F-EEA7-0D50-6A32997C39CB}"/>
              </a:ext>
            </a:extLst>
          </p:cNvPr>
          <p:cNvSpPr/>
          <p:nvPr/>
        </p:nvSpPr>
        <p:spPr>
          <a:xfrm>
            <a:off x="0" y="2673488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39CB0-1223-CADC-78B7-BE7D45D7314D}"/>
              </a:ext>
            </a:extLst>
          </p:cNvPr>
          <p:cNvSpPr/>
          <p:nvPr/>
        </p:nvSpPr>
        <p:spPr>
          <a:xfrm>
            <a:off x="645459" y="4132726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8023C-61E8-05B4-11AA-F154EFEE0CF9}"/>
              </a:ext>
            </a:extLst>
          </p:cNvPr>
          <p:cNvSpPr txBox="1"/>
          <p:nvPr/>
        </p:nvSpPr>
        <p:spPr>
          <a:xfrm>
            <a:off x="-1" y="428807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- Thank You -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10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4F13FBA5-A372-656F-6C1D-E9382118D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"/>
          <a:stretch/>
        </p:blipFill>
        <p:spPr>
          <a:xfrm>
            <a:off x="-1" y="892552"/>
            <a:ext cx="12199979" cy="5903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B8A84-B8A4-E837-EE59-45744AF36026}"/>
              </a:ext>
            </a:extLst>
          </p:cNvPr>
          <p:cNvSpPr txBox="1"/>
          <p:nvPr/>
        </p:nvSpPr>
        <p:spPr>
          <a:xfrm>
            <a:off x="4871675" y="-25786"/>
            <a:ext cx="244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마인드맵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5071BB-C961-A4E9-C801-8B6F1E9940D3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9021FD-E784-95E6-BF36-697AE9F9E81F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4448C2-A73E-5033-77BD-D492F2CDC38D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D7B882A-7DE0-5BC3-8DBA-737A205E388E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1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F0DEA-4E39-20B6-8323-26E19BB5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40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도표이(가) 표시된 사진&#10;&#10;자동 생성된 설명">
            <a:extLst>
              <a:ext uri="{FF2B5EF4-FFF2-40B4-BE49-F238E27FC236}">
                <a16:creationId xmlns:a16="http://schemas.microsoft.com/office/drawing/2014/main" id="{4F13FBA5-A372-656F-6C1D-E9382118D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7" t="9830" r="7208" b="56440"/>
          <a:stretch/>
        </p:blipFill>
        <p:spPr>
          <a:xfrm>
            <a:off x="1298866" y="873352"/>
            <a:ext cx="9594268" cy="5605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6E945-0A9A-EECC-B2EE-13CB1F3EE8EB}"/>
              </a:ext>
            </a:extLst>
          </p:cNvPr>
          <p:cNvSpPr txBox="1"/>
          <p:nvPr/>
        </p:nvSpPr>
        <p:spPr>
          <a:xfrm>
            <a:off x="4871675" y="-25786"/>
            <a:ext cx="244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마인드맵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24A8BE-7359-D005-BF32-F02C425CCA02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FD3989-6EBE-8ADC-AADE-62BCFAAF1D54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9FCCEE-7ACC-5F25-80BA-7E2DF3E2C991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소개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40F560-D32B-F1A0-178A-12100F813A51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1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78F1E8-44A5-A91B-F1DF-BC070F6C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4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F55C1B84-B968-C713-E222-8B889E2BDBD0}"/>
              </a:ext>
            </a:extLst>
          </p:cNvPr>
          <p:cNvGrpSpPr/>
          <p:nvPr/>
        </p:nvGrpSpPr>
        <p:grpSpPr>
          <a:xfrm>
            <a:off x="669330" y="927019"/>
            <a:ext cx="10853339" cy="2996434"/>
            <a:chOff x="90675" y="1030928"/>
            <a:chExt cx="10853339" cy="29964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3A201-6453-2AB9-D1D8-791D01634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32" r="32208"/>
            <a:stretch/>
          </p:blipFill>
          <p:spPr>
            <a:xfrm>
              <a:off x="6023911" y="1580023"/>
              <a:ext cx="1764994" cy="244733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041FB0-2721-55F7-EDB0-46E6B9B38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5" y="1323809"/>
              <a:ext cx="2442580" cy="1282355"/>
            </a:xfrm>
            <a:prstGeom prst="rect">
              <a:avLst/>
            </a:prstGeom>
          </p:spPr>
        </p:pic>
        <p:pic>
          <p:nvPicPr>
            <p:cNvPr id="6" name="그림 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0D15FFD9-9A65-5612-183E-5C254B13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08" y="2611560"/>
              <a:ext cx="1678714" cy="8662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DE1A80-9B26-6EC4-695D-26774940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182" y="2611560"/>
              <a:ext cx="1348592" cy="134859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EC6779-3A1C-9A46-F6B5-91EC2623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493" y="1840858"/>
              <a:ext cx="879580" cy="87958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8A25386-8EDF-B505-105E-EA6F60212640}"/>
                </a:ext>
              </a:extLst>
            </p:cNvPr>
            <p:cNvSpPr/>
            <p:nvPr/>
          </p:nvSpPr>
          <p:spPr>
            <a:xfrm>
              <a:off x="145258" y="1611043"/>
              <a:ext cx="2442580" cy="221879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851E5B-7971-3763-086E-E3D80A9601DB}"/>
                </a:ext>
              </a:extLst>
            </p:cNvPr>
            <p:cNvSpPr/>
            <p:nvPr/>
          </p:nvSpPr>
          <p:spPr>
            <a:xfrm>
              <a:off x="2915188" y="1611043"/>
              <a:ext cx="2442580" cy="221879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AB659C-9E03-8F20-0D3D-855257B89854}"/>
                </a:ext>
              </a:extLst>
            </p:cNvPr>
            <p:cNvSpPr/>
            <p:nvPr/>
          </p:nvSpPr>
          <p:spPr>
            <a:xfrm>
              <a:off x="5685118" y="1611043"/>
              <a:ext cx="2442580" cy="221879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0452257-63C6-E231-0DA6-D69EC9A439E5}"/>
                </a:ext>
              </a:extLst>
            </p:cNvPr>
            <p:cNvSpPr/>
            <p:nvPr/>
          </p:nvSpPr>
          <p:spPr>
            <a:xfrm>
              <a:off x="8455048" y="1611043"/>
              <a:ext cx="2442580" cy="221879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1A28C8-B375-1437-AC0C-8BF2E638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550" y="1684862"/>
              <a:ext cx="1035576" cy="1035576"/>
            </a:xfrm>
            <a:prstGeom prst="rect">
              <a:avLst/>
            </a:prstGeom>
          </p:spPr>
        </p:pic>
        <p:pic>
          <p:nvPicPr>
            <p:cNvPr id="22" name="그림 21" descr="텍스트, 벡터 그래픽이(가) 표시된 사진&#10;&#10;자동 생성된 설명">
              <a:extLst>
                <a:ext uri="{FF2B5EF4-FFF2-40B4-BE49-F238E27FC236}">
                  <a16:creationId xmlns:a16="http://schemas.microsoft.com/office/drawing/2014/main" id="{20230032-C990-D2B9-0553-A349B175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668" y="2714492"/>
              <a:ext cx="1103339" cy="11033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4E335A-FEF9-3C02-705D-48C83BAFBEDF}"/>
                </a:ext>
              </a:extLst>
            </p:cNvPr>
            <p:cNvSpPr txBox="1"/>
            <p:nvPr/>
          </p:nvSpPr>
          <p:spPr>
            <a:xfrm>
              <a:off x="145258" y="1030928"/>
              <a:ext cx="244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데이터베이스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5EF6A8-21DF-9143-AA1C-2DC942EB3943}"/>
                </a:ext>
              </a:extLst>
            </p:cNvPr>
            <p:cNvSpPr txBox="1"/>
            <p:nvPr/>
          </p:nvSpPr>
          <p:spPr>
            <a:xfrm>
              <a:off x="2915188" y="1056803"/>
              <a:ext cx="244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연동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85175-B1E7-90A1-8378-60BE6C668CB2}"/>
                </a:ext>
              </a:extLst>
            </p:cNvPr>
            <p:cNvSpPr txBox="1"/>
            <p:nvPr/>
          </p:nvSpPr>
          <p:spPr>
            <a:xfrm>
              <a:off x="5708311" y="1041293"/>
              <a:ext cx="244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클라이언트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467589-36DB-B2BB-528E-AF02C72CEBAC}"/>
                </a:ext>
              </a:extLst>
            </p:cNvPr>
            <p:cNvSpPr txBox="1"/>
            <p:nvPr/>
          </p:nvSpPr>
          <p:spPr>
            <a:xfrm>
              <a:off x="8501434" y="1062199"/>
              <a:ext cx="244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API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E802555-2AD6-FEA4-6A24-8AFDA54818DC}"/>
              </a:ext>
            </a:extLst>
          </p:cNvPr>
          <p:cNvSpPr txBox="1"/>
          <p:nvPr/>
        </p:nvSpPr>
        <p:spPr>
          <a:xfrm>
            <a:off x="723913" y="3856243"/>
            <a:ext cx="244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cafe24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MySQL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2BE59-7383-0947-4C81-2E1420BEDA13}"/>
              </a:ext>
            </a:extLst>
          </p:cNvPr>
          <p:cNvSpPr txBox="1"/>
          <p:nvPr/>
        </p:nvSpPr>
        <p:spPr>
          <a:xfrm>
            <a:off x="3447457" y="3850839"/>
            <a:ext cx="244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Volley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php7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E7D464-FD5C-62B0-4045-5FFAD8F174B4}"/>
              </a:ext>
            </a:extLst>
          </p:cNvPr>
          <p:cNvSpPr txBox="1"/>
          <p:nvPr/>
        </p:nvSpPr>
        <p:spPr>
          <a:xfrm>
            <a:off x="6286966" y="3850839"/>
            <a:ext cx="244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Android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Studio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23E43-97C9-A953-F34C-A4CBE3A8B8A1}"/>
              </a:ext>
            </a:extLst>
          </p:cNvPr>
          <p:cNvSpPr txBox="1"/>
          <p:nvPr/>
        </p:nvSpPr>
        <p:spPr>
          <a:xfrm>
            <a:off x="9045146" y="3850838"/>
            <a:ext cx="244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Naver Map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Zxing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052B1C-3AE1-8018-D462-761FE51962BE}"/>
              </a:ext>
            </a:extLst>
          </p:cNvPr>
          <p:cNvSpPr/>
          <p:nvPr/>
        </p:nvSpPr>
        <p:spPr>
          <a:xfrm>
            <a:off x="3456385" y="5139766"/>
            <a:ext cx="5273161" cy="1530679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D69A3D-47AA-EE15-B6D3-BAB232A11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23" y="5316648"/>
            <a:ext cx="1169420" cy="11694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4756A40-F7D9-74DE-AAD1-34EB5C686F55}"/>
              </a:ext>
            </a:extLst>
          </p:cNvPr>
          <p:cNvSpPr txBox="1"/>
          <p:nvPr/>
        </p:nvSpPr>
        <p:spPr>
          <a:xfrm>
            <a:off x="5604412" y="5428051"/>
            <a:ext cx="2442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프로젝트 관리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62338-1FE5-E4DF-BFF3-E59AD8CDDBF3}"/>
              </a:ext>
            </a:extLst>
          </p:cNvPr>
          <p:cNvSpPr txBox="1"/>
          <p:nvPr/>
        </p:nvSpPr>
        <p:spPr>
          <a:xfrm>
            <a:off x="4871675" y="-25786"/>
            <a:ext cx="244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도구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9D4FB9-7568-A750-F979-AA61EC5482CC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5AB857-9C30-B780-7D83-F72E03FD5885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69786F-DBEC-A5CB-0EE6-117FD5389C0E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소개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57895C-EFA4-E9F5-1827-A794E46A805A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1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92A441-1055-2435-3369-57BB746D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1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EEBBEEE-1566-DD5E-8F2E-A18080606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7385" r="4576" b="59047"/>
          <a:stretch/>
        </p:blipFill>
        <p:spPr>
          <a:xfrm>
            <a:off x="113641" y="1852252"/>
            <a:ext cx="12078359" cy="3153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7BCF0-8964-BDBE-89BC-47DBD51EFFF0}"/>
              </a:ext>
            </a:extLst>
          </p:cNvPr>
          <p:cNvSpPr txBox="1"/>
          <p:nvPr/>
        </p:nvSpPr>
        <p:spPr>
          <a:xfrm>
            <a:off x="4874710" y="977686"/>
            <a:ext cx="244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간트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차트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903C1A-5B78-B43F-3369-4E8CC916CD35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47F7BA-8890-D9EC-8513-CEBC822CBB2B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D55A5-AA5F-0077-CF11-A7EFFF28B863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소개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794C502-D284-B75A-9040-C95ED8092193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1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68A7AE-BA57-E47D-072F-3033726C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2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FD30CB-F5C9-F17B-D70C-45019F75DF01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버스기사 클라이언트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Mock-Up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작성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95C39-5FF3-6656-AFAF-F284E81B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90" y="620545"/>
            <a:ext cx="7918020" cy="60288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20489C9-FBF0-9200-BAF9-BCCD06DAD45F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7E20F5-9FF0-323B-727A-03A66386B544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8F0A82-9FC5-6539-3BF5-89B4569FC166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871E80-BDAE-8551-58AB-4FFECBFC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7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FD30CB-F5C9-F17B-D70C-45019F75DF01}"/>
              </a:ext>
            </a:extLst>
          </p:cNvPr>
          <p:cNvSpPr txBox="1"/>
          <p:nvPr/>
        </p:nvSpPr>
        <p:spPr>
          <a:xfrm>
            <a:off x="2442862" y="-25786"/>
            <a:ext cx="730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 입차 처리 구상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95C39-5FF3-6656-AFAF-F284E81B0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7"/>
          <a:stretch/>
        </p:blipFill>
        <p:spPr>
          <a:xfrm>
            <a:off x="215900" y="620545"/>
            <a:ext cx="3434291" cy="6028871"/>
          </a:xfrm>
          <a:prstGeom prst="rect">
            <a:avLst/>
          </a:prstGeom>
        </p:spPr>
      </p:pic>
      <p:pic>
        <p:nvPicPr>
          <p:cNvPr id="2" name="그림 1" descr="지도이(가) 표시된 사진&#10;&#10;자동 생성된 설명">
            <a:extLst>
              <a:ext uri="{FF2B5EF4-FFF2-40B4-BE49-F238E27FC236}">
                <a16:creationId xmlns:a16="http://schemas.microsoft.com/office/drawing/2014/main" id="{91D1BB5C-CAA7-B759-617F-722F1192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93"/>
          <a:stretch/>
        </p:blipFill>
        <p:spPr>
          <a:xfrm>
            <a:off x="8541809" y="1082233"/>
            <a:ext cx="3434291" cy="46935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F3140-B970-C4C6-F60C-FBCADBF1E91C}"/>
              </a:ext>
            </a:extLst>
          </p:cNvPr>
          <p:cNvSpPr txBox="1"/>
          <p:nvPr/>
        </p:nvSpPr>
        <p:spPr>
          <a:xfrm>
            <a:off x="3650190" y="1720840"/>
            <a:ext cx="48916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1. GPS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를 통한 버스의 현 위치 파악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위도</a:t>
            </a:r>
            <a:r>
              <a:rPr lang="en-US" altLang="ko-KR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경도 얻어오기</a:t>
            </a:r>
            <a:r>
              <a:rPr lang="en-US" altLang="ko-KR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버스정류장 위치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위도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중심으로 가상의 원을 그림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3. 1</a:t>
            </a: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에서 얻은 위치가</a:t>
            </a:r>
            <a:endParaRPr lang="en-US" altLang="ko-KR" sz="24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의 구역 안에 들어갈 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해당 정류장에 </a:t>
            </a:r>
            <a:r>
              <a:rPr lang="ko-KR" altLang="en-US" sz="2400" dirty="0" err="1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입차한</a:t>
            </a:r>
            <a:r>
              <a:rPr lang="ko-KR" altLang="en-US" sz="24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것으로 처리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9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4F2688-B175-54CA-5EB2-978625D39F14}"/>
              </a:ext>
            </a:extLst>
          </p:cNvPr>
          <p:cNvGrpSpPr/>
          <p:nvPr/>
        </p:nvGrpSpPr>
        <p:grpSpPr>
          <a:xfrm>
            <a:off x="0" y="0"/>
            <a:ext cx="2129742" cy="463371"/>
            <a:chOff x="0" y="0"/>
            <a:chExt cx="2129742" cy="46337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26AC82-81D5-59A8-AABD-5634D39084A1}"/>
                </a:ext>
              </a:extLst>
            </p:cNvPr>
            <p:cNvSpPr/>
            <p:nvPr/>
          </p:nvSpPr>
          <p:spPr>
            <a:xfrm>
              <a:off x="0" y="1"/>
              <a:ext cx="21297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597E-B86D-4058-F57A-4989F09E04E4}"/>
                </a:ext>
              </a:extLst>
            </p:cNvPr>
            <p:cNvSpPr txBox="1"/>
            <p:nvPr/>
          </p:nvSpPr>
          <p:spPr>
            <a:xfrm>
              <a:off x="431800" y="45902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프로젝트 개발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F225C6-D207-4B2A-8BEF-D4ADC339FA2B}"/>
                </a:ext>
              </a:extLst>
            </p:cNvPr>
            <p:cNvSpPr/>
            <p:nvPr/>
          </p:nvSpPr>
          <p:spPr>
            <a:xfrm>
              <a:off x="0" y="0"/>
              <a:ext cx="431800" cy="463370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32FCA3-2AEC-DE39-041F-EDA1B5447C39}"/>
              </a:ext>
            </a:extLst>
          </p:cNvPr>
          <p:cNvGrpSpPr/>
          <p:nvPr/>
        </p:nvGrpSpPr>
        <p:grpSpPr>
          <a:xfrm>
            <a:off x="10366736" y="6314823"/>
            <a:ext cx="1697942" cy="463370"/>
            <a:chOff x="431800" y="1"/>
            <a:chExt cx="1697942" cy="4633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6BB0E4-23BA-0750-AF35-F94232474628}"/>
                </a:ext>
              </a:extLst>
            </p:cNvPr>
            <p:cNvSpPr/>
            <p:nvPr/>
          </p:nvSpPr>
          <p:spPr>
            <a:xfrm>
              <a:off x="431800" y="1"/>
              <a:ext cx="1697942" cy="463370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A039-D6D3-EF0F-A829-9BCEE7452377}"/>
                </a:ext>
              </a:extLst>
            </p:cNvPr>
            <p:cNvSpPr txBox="1"/>
            <p:nvPr/>
          </p:nvSpPr>
          <p:spPr>
            <a:xfrm>
              <a:off x="431802" y="47020"/>
              <a:ext cx="169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김진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김정훈</a:t>
              </a:r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DEA9EB0-E5CC-E112-C78A-17636CB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961B5-37D6-3260-5F64-4C2F33B673A4}"/>
              </a:ext>
            </a:extLst>
          </p:cNvPr>
          <p:cNvSpPr txBox="1"/>
          <p:nvPr/>
        </p:nvSpPr>
        <p:spPr>
          <a:xfrm>
            <a:off x="215900" y="2613391"/>
            <a:ext cx="3487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버스정류장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입차 처리 테스트</a:t>
            </a:r>
            <a:endParaRPr lang="en-US" altLang="ko-KR" sz="3600" dirty="0">
              <a:solidFill>
                <a:prstClr val="black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월 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5B361871-E4B5-BDC6-B326-09A31C963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" b="61893"/>
          <a:stretch/>
        </p:blipFill>
        <p:spPr>
          <a:xfrm>
            <a:off x="3703575" y="45902"/>
            <a:ext cx="4784852" cy="34565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580C52-C145-36D0-AB87-1B3F39D050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61893"/>
          <a:stretch/>
        </p:blipFill>
        <p:spPr>
          <a:xfrm>
            <a:off x="3703573" y="3355584"/>
            <a:ext cx="4784853" cy="34565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0F1B80-8A3E-D015-5084-25EAFA133353}"/>
              </a:ext>
            </a:extLst>
          </p:cNvPr>
          <p:cNvSpPr txBox="1"/>
          <p:nvPr/>
        </p:nvSpPr>
        <p:spPr>
          <a:xfrm>
            <a:off x="8862367" y="2951945"/>
            <a:ext cx="3008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가상의 노선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가상의 정류장</a:t>
            </a:r>
            <a:r>
              <a:rPr lang="en-US" altLang="ko-KR" sz="2800" dirty="0">
                <a:solidFill>
                  <a:prstClr val="black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25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716</Words>
  <Application>Microsoft Office PowerPoint</Application>
  <PresentationFormat>와이드스크린</PresentationFormat>
  <Paragraphs>213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경기천년제목 Bold</vt:lpstr>
      <vt:lpstr>08서울남산체 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 김</dc:creator>
  <cp:lastModifiedBy>진 김</cp:lastModifiedBy>
  <cp:revision>101</cp:revision>
  <dcterms:created xsi:type="dcterms:W3CDTF">2023-03-06T06:31:09Z</dcterms:created>
  <dcterms:modified xsi:type="dcterms:W3CDTF">2023-04-05T04:30:52Z</dcterms:modified>
</cp:coreProperties>
</file>